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85" r:id="rId5"/>
    <p:sldId id="286" r:id="rId6"/>
    <p:sldId id="288" r:id="rId7"/>
    <p:sldId id="259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2" r:id="rId27"/>
    <p:sldId id="282" r:id="rId28"/>
    <p:sldId id="293" r:id="rId29"/>
    <p:sldId id="283" r:id="rId30"/>
    <p:sldId id="284" r:id="rId31"/>
    <p:sldId id="289" r:id="rId32"/>
    <p:sldId id="290" r:id="rId33"/>
    <p:sldId id="29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4EA49E6-3BC8-4567-8B75-B0520B7D2E60}">
          <p14:sldIdLst>
            <p14:sldId id="256"/>
            <p14:sldId id="257"/>
            <p14:sldId id="258"/>
            <p14:sldId id="285"/>
            <p14:sldId id="286"/>
            <p14:sldId id="288"/>
            <p14:sldId id="259"/>
            <p14:sldId id="260"/>
            <p14:sldId id="261"/>
            <p14:sldId id="263"/>
            <p14:sldId id="264"/>
            <p14:sldId id="265"/>
            <p14:sldId id="266"/>
            <p14:sldId id="267"/>
            <p14:sldId id="271"/>
            <p14:sldId id="270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92"/>
            <p14:sldId id="282"/>
            <p14:sldId id="293"/>
            <p14:sldId id="283"/>
            <p14:sldId id="284"/>
            <p14:sldId id="289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3058" autoAdjust="0"/>
  </p:normalViewPr>
  <p:slideViewPr>
    <p:cSldViewPr snapToGrid="0">
      <p:cViewPr varScale="1">
        <p:scale>
          <a:sx n="74" d="100"/>
          <a:sy n="74" d="100"/>
        </p:scale>
        <p:origin x="11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BF5AB-06DA-4858-9866-C68A909CB49B}" type="datetimeFigureOut">
              <a:rPr lang="fr-FR" smtClean="0"/>
              <a:t>10/03/2022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4F502-C1DF-4598-B7A2-EE59BED10C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6629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4F502-C1DF-4598-B7A2-EE59BED10CF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36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04F502-C1DF-4598-B7A2-EE59BED10CF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2594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17/06/relationships/model3d" Target="../media/model3d2.glb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ppm-marseillan.fr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BAE471-3A12-4142-A4F8-A7A272BDE3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PRÉSENTATION AU TITRE DE DÉVELOPPEUR web et web mobile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EC09113-70E6-4834-9A57-BBD9B52197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endParaRPr lang="fr-FR" dirty="0"/>
          </a:p>
          <a:p>
            <a:pPr algn="ctr"/>
            <a:r>
              <a:rPr lang="fr-FR" dirty="0"/>
              <a:t>Ivânia Pires </a:t>
            </a:r>
          </a:p>
        </p:txBody>
      </p:sp>
    </p:spTree>
    <p:extLst>
      <p:ext uri="{BB962C8B-B14F-4D97-AF65-F5344CB8AC3E}">
        <p14:creationId xmlns:p14="http://schemas.microsoft.com/office/powerpoint/2010/main" val="106323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2"/>
    </mc:Choice>
    <mc:Fallback xmlns="">
      <p:transition spd="slow" advTm="565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581B18-518B-419B-97D9-25D82146C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110" y="317304"/>
            <a:ext cx="9905998" cy="532550"/>
          </a:xfrm>
        </p:spPr>
        <p:txBody>
          <a:bodyPr>
            <a:normAutofit fontScale="90000"/>
          </a:bodyPr>
          <a:lstStyle/>
          <a:p>
            <a:r>
              <a:rPr lang="fr-FR" dirty="0"/>
              <a:t>Diagramme de cas d’utilisation (use case)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2DEFE316-361E-4B5C-86FF-B858DE9EC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5162" y="753504"/>
            <a:ext cx="7853083" cy="5926996"/>
          </a:xfrm>
        </p:spPr>
      </p:pic>
    </p:spTree>
    <p:extLst>
      <p:ext uri="{BB962C8B-B14F-4D97-AF65-F5344CB8AC3E}">
        <p14:creationId xmlns:p14="http://schemas.microsoft.com/office/powerpoint/2010/main" val="4090536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D34C72-1CD4-4DBF-86FB-2B948385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124" y="209728"/>
            <a:ext cx="10444573" cy="54330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DIAGRAMME D’ACTIVITE du cas d’utilisation connexion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258EC28-6B2C-467F-B716-1C857D5F1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379" y="679067"/>
            <a:ext cx="6336254" cy="618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98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C88F94-7663-486B-8DA7-7716F0035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025" y="134424"/>
            <a:ext cx="10498771" cy="736946"/>
          </a:xfrm>
        </p:spPr>
        <p:txBody>
          <a:bodyPr>
            <a:normAutofit fontScale="90000"/>
          </a:bodyPr>
          <a:lstStyle/>
          <a:p>
            <a:r>
              <a:rPr lang="fr-FR" dirty="0"/>
              <a:t>DIAGRAMME D’ACTIVITE du cas d’utilisation créer compte restaurant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2C12C6B-5432-4FC9-ABC3-8AEBFF44B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406" y="999736"/>
            <a:ext cx="7362077" cy="585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76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952356-8626-4F4A-8588-E9B27922C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85031"/>
            <a:ext cx="9905998" cy="554066"/>
          </a:xfrm>
        </p:spPr>
        <p:txBody>
          <a:bodyPr>
            <a:normAutofit fontScale="90000"/>
          </a:bodyPr>
          <a:lstStyle/>
          <a:p>
            <a:r>
              <a:rPr lang="fr-FR" dirty="0"/>
              <a:t>DIAGRAMME DE SEQUENCE de connexion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5D0215FC-2357-4A8C-B851-A22C7F447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101" y="839096"/>
            <a:ext cx="8135177" cy="617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06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08C23C-833F-41D3-B83E-1C7078200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0485"/>
            <a:ext cx="9905998" cy="715430"/>
          </a:xfrm>
        </p:spPr>
        <p:txBody>
          <a:bodyPr>
            <a:normAutofit fontScale="90000"/>
          </a:bodyPr>
          <a:lstStyle/>
          <a:p>
            <a:r>
              <a:rPr lang="fr-FR" dirty="0"/>
              <a:t>DIAGRAMME DE SEQUENCE de créer compte restaurant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D5024B8-C27A-45F9-8E20-DBA435F4B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534" y="1030344"/>
            <a:ext cx="7858296" cy="582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56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3B6C91-88A4-46C4-95C3-B9C2817C6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505" y="252758"/>
            <a:ext cx="9132140" cy="704673"/>
          </a:xfrm>
        </p:spPr>
        <p:txBody>
          <a:bodyPr/>
          <a:lstStyle/>
          <a:p>
            <a:r>
              <a:rPr lang="fr-FR" dirty="0"/>
              <a:t>Rendu page connexion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Espace réservé du contenu 3" descr="Surface Book 2 de 15 po.">
                <a:extLst>
                  <a:ext uri="{FF2B5EF4-FFF2-40B4-BE49-F238E27FC236}">
                    <a16:creationId xmlns:a16="http://schemas.microsoft.com/office/drawing/2014/main" id="{115936BE-43E9-4481-B3BF-483B1179BDF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16045227"/>
                  </p:ext>
                </p:extLst>
              </p:nvPr>
            </p:nvGraphicFramePr>
            <p:xfrm>
              <a:off x="372672" y="1247886"/>
              <a:ext cx="7189953" cy="461502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189953" cy="4615027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9913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Espace réservé du contenu 3" descr="Surface Book 2 de 15 po.">
                <a:extLst>
                  <a:ext uri="{FF2B5EF4-FFF2-40B4-BE49-F238E27FC236}">
                    <a16:creationId xmlns:a16="http://schemas.microsoft.com/office/drawing/2014/main" id="{115936BE-43E9-4481-B3BF-483B1179BD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672" y="1247886"/>
                <a:ext cx="7189953" cy="4615027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id="{6213EB1D-DA82-4858-AE5D-D277A8829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540" y="1199091"/>
            <a:ext cx="3084843" cy="471261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E330D0E-306C-48CD-B6B9-319ED853C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902" y="2162287"/>
            <a:ext cx="4016498" cy="263562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AA5E25D-886D-48C8-B5E5-B5F85C174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3686" y="1590733"/>
            <a:ext cx="1968808" cy="393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66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8BA283-DF98-46CB-96BB-0681B02D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31242"/>
            <a:ext cx="9905998" cy="618611"/>
          </a:xfrm>
        </p:spPr>
        <p:txBody>
          <a:bodyPr/>
          <a:lstStyle/>
          <a:p>
            <a:r>
              <a:rPr lang="fr-FR" dirty="0"/>
              <a:t>Rendu page création compte restaurant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Espace réservé du contenu 3" descr="Surface Book 2 de 15 po.">
                <a:extLst>
                  <a:ext uri="{FF2B5EF4-FFF2-40B4-BE49-F238E27FC236}">
                    <a16:creationId xmlns:a16="http://schemas.microsoft.com/office/drawing/2014/main" id="{0B9C6FD2-11FA-4C92-958A-2D50FB33EAB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399199"/>
                  </p:ext>
                </p:extLst>
              </p:nvPr>
            </p:nvGraphicFramePr>
            <p:xfrm>
              <a:off x="712696" y="1163681"/>
              <a:ext cx="6473412" cy="470999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473412" cy="4709994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1558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Espace réservé du contenu 3" descr="Surface Book 2 de 15 po.">
                <a:extLst>
                  <a:ext uri="{FF2B5EF4-FFF2-40B4-BE49-F238E27FC236}">
                    <a16:creationId xmlns:a16="http://schemas.microsoft.com/office/drawing/2014/main" id="{0B9C6FD2-11FA-4C92-958A-2D50FB33EA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2696" y="1163681"/>
                <a:ext cx="6473412" cy="4709994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31FFC7E8-B247-4690-BEEE-853766248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059" y="2095404"/>
            <a:ext cx="4113707" cy="274693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 descr="Téléphone portable">
                <a:extLst>
                  <a:ext uri="{FF2B5EF4-FFF2-40B4-BE49-F238E27FC236}">
                    <a16:creationId xmlns:a16="http://schemas.microsoft.com/office/drawing/2014/main" id="{E1EB46BF-250A-4264-9687-8E69A46189C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138986"/>
                  </p:ext>
                </p:extLst>
              </p:nvPr>
            </p:nvGraphicFramePr>
            <p:xfrm>
              <a:off x="7960660" y="1224803"/>
              <a:ext cx="3088339" cy="470999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088339" cy="4709994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5414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Téléphone portable">
                <a:extLst>
                  <a:ext uri="{FF2B5EF4-FFF2-40B4-BE49-F238E27FC236}">
                    <a16:creationId xmlns:a16="http://schemas.microsoft.com/office/drawing/2014/main" id="{E1EB46BF-250A-4264-9687-8E69A46189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0660" y="1224803"/>
                <a:ext cx="3088339" cy="4709994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Image 7">
            <a:extLst>
              <a:ext uri="{FF2B5EF4-FFF2-40B4-BE49-F238E27FC236}">
                <a16:creationId xmlns:a16="http://schemas.microsoft.com/office/drawing/2014/main" id="{7039342C-2FEF-4212-89DB-17648FDD47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9300" y="1688952"/>
            <a:ext cx="1986144" cy="384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57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62E709-2F83-421F-ACEF-177A7CF72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09728"/>
            <a:ext cx="9905998" cy="575581"/>
          </a:xfrm>
        </p:spPr>
        <p:txBody>
          <a:bodyPr>
            <a:normAutofit fontScale="90000"/>
          </a:bodyPr>
          <a:lstStyle/>
          <a:p>
            <a:r>
              <a:rPr lang="fr-FR" dirty="0"/>
              <a:t>MODÈLE CONCEPTUEL DES DONNÉES (mcd)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7BB04BFA-603B-415F-899B-ED602D8BB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2716" y="902875"/>
            <a:ext cx="9726283" cy="5745397"/>
          </a:xfrm>
        </p:spPr>
      </p:pic>
    </p:spTree>
    <p:extLst>
      <p:ext uri="{BB962C8B-B14F-4D97-AF65-F5344CB8AC3E}">
        <p14:creationId xmlns:p14="http://schemas.microsoft.com/office/powerpoint/2010/main" val="3227146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4DBC5F-A6C9-42A6-A226-7341099C1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20485"/>
            <a:ext cx="9905998" cy="448282"/>
          </a:xfrm>
        </p:spPr>
        <p:txBody>
          <a:bodyPr>
            <a:normAutofit fontScale="90000"/>
          </a:bodyPr>
          <a:lstStyle/>
          <a:p>
            <a:r>
              <a:rPr lang="fr-FR" dirty="0"/>
              <a:t>MODELE LOGIQUE DE DONNÉES (MLD)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8FC13DDC-6276-4B25-8079-6EA6471EC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295" y="839097"/>
            <a:ext cx="11252143" cy="5411096"/>
          </a:xfrm>
        </p:spPr>
      </p:pic>
    </p:spTree>
    <p:extLst>
      <p:ext uri="{BB962C8B-B14F-4D97-AF65-F5344CB8AC3E}">
        <p14:creationId xmlns:p14="http://schemas.microsoft.com/office/powerpoint/2010/main" val="943031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3B7B1F-E158-4295-AE28-0BDC120C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60334"/>
            <a:ext cx="9905998" cy="629369"/>
          </a:xfrm>
        </p:spPr>
        <p:txBody>
          <a:bodyPr/>
          <a:lstStyle/>
          <a:p>
            <a:r>
              <a:rPr lang="fr-FR" dirty="0"/>
              <a:t>BDD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0C760C63-E62B-4DDF-8476-5FDCD8D45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431" y="1269402"/>
            <a:ext cx="9780124" cy="5128602"/>
          </a:xfrm>
        </p:spPr>
      </p:pic>
    </p:spTree>
    <p:extLst>
      <p:ext uri="{BB962C8B-B14F-4D97-AF65-F5344CB8AC3E}">
        <p14:creationId xmlns:p14="http://schemas.microsoft.com/office/powerpoint/2010/main" val="679302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C3C53E-F834-426E-8DB2-54207D2E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BEBEB96-9587-429C-9DA2-DFAEB311E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6240" y="2249488"/>
            <a:ext cx="3531235" cy="3541712"/>
          </a:xfrm>
        </p:spPr>
      </p:pic>
    </p:spTree>
    <p:extLst>
      <p:ext uri="{BB962C8B-B14F-4D97-AF65-F5344CB8AC3E}">
        <p14:creationId xmlns:p14="http://schemas.microsoft.com/office/powerpoint/2010/main" val="34341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885"/>
    </mc:Choice>
    <mc:Fallback xmlns="">
      <p:transition spd="slow" advTm="13788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55324F-43B2-4FE0-8447-37A380656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sql</a:t>
            </a:r>
            <a:r>
              <a:rPr lang="fr-FR" dirty="0"/>
              <a:t> de création de Table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3C27B79-116A-411A-9C47-30ECF2A73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243" y="1995287"/>
            <a:ext cx="9449069" cy="336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94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315A51-79E8-499D-9082-7A5C1B1E4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sql</a:t>
            </a:r>
            <a:r>
              <a:rPr lang="fr-FR" dirty="0"/>
              <a:t> de création de Table d’association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6CF60AA-6AD1-4F37-B157-7CD370D3A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06" y="2312894"/>
            <a:ext cx="8791950" cy="22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69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F1D08D-2A69-4E05-B297-63A6C3DA0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85031"/>
            <a:ext cx="9905998" cy="607854"/>
          </a:xfrm>
        </p:spPr>
        <p:txBody>
          <a:bodyPr/>
          <a:lstStyle/>
          <a:p>
            <a:r>
              <a:rPr lang="fr-FR" dirty="0"/>
              <a:t>Code html connexion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E9DA9B8-4161-4DD8-8EFF-F7216371D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7" y="1010123"/>
            <a:ext cx="10936226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83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D2631C-B1C3-41CF-8189-F49E9E64D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38819"/>
            <a:ext cx="9905998" cy="715430"/>
          </a:xfrm>
        </p:spPr>
        <p:txBody>
          <a:bodyPr/>
          <a:lstStyle/>
          <a:p>
            <a:r>
              <a:rPr lang="fr-FR" dirty="0"/>
              <a:t>Extrait code </a:t>
            </a:r>
            <a:r>
              <a:rPr lang="fr-FR" dirty="0" err="1"/>
              <a:t>css</a:t>
            </a:r>
            <a:r>
              <a:rPr lang="fr-FR" dirty="0"/>
              <a:t> connexion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4C8506D5-21DD-44A8-B76F-93E71CD4B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441" y="1053078"/>
            <a:ext cx="3493546" cy="5423740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783F54C-D6E0-4460-A748-DB946B2CE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014" y="1054249"/>
            <a:ext cx="3305330" cy="542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14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A498BB-31FA-418C-902A-4C23F511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324" y="415915"/>
            <a:ext cx="9905998" cy="650884"/>
          </a:xfrm>
        </p:spPr>
        <p:txBody>
          <a:bodyPr/>
          <a:lstStyle/>
          <a:p>
            <a:r>
              <a:rPr lang="fr-FR" dirty="0"/>
              <a:t>Code javascript coté client connexion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1EFCBC-AFB8-4249-8EC0-AE8E8E912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494" y="1688951"/>
            <a:ext cx="9922316" cy="370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85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4415D5-DA40-4355-9B13-A20C21D32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8061"/>
            <a:ext cx="9905998" cy="586338"/>
          </a:xfrm>
        </p:spPr>
        <p:txBody>
          <a:bodyPr/>
          <a:lstStyle/>
          <a:p>
            <a:r>
              <a:rPr lang="fr-FR" dirty="0"/>
              <a:t>Code javascript coté serveur connexion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7AC7CBE-D602-491A-A22D-46822351B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794" y="1080249"/>
            <a:ext cx="7460412" cy="54137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9A0EA39-36ED-4CB9-96FB-DA81B31F2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794" y="1885734"/>
            <a:ext cx="7460412" cy="348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66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320A3A-D265-4F9A-9FE5-849556354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35638"/>
            <a:ext cx="9905998" cy="1264070"/>
          </a:xfrm>
        </p:spPr>
        <p:txBody>
          <a:bodyPr/>
          <a:lstStyle/>
          <a:p>
            <a:r>
              <a:rPr lang="fr-FR" dirty="0"/>
              <a:t>Connexion magasin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FB353E2-1D00-406C-8D67-19A5D9C93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8" y="1952419"/>
            <a:ext cx="11412543" cy="331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67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CA88D7-1152-406C-92F7-CA8159FF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01" y="242000"/>
            <a:ext cx="10897497" cy="866038"/>
          </a:xfrm>
        </p:spPr>
        <p:txBody>
          <a:bodyPr>
            <a:normAutofit fontScale="90000"/>
          </a:bodyPr>
          <a:lstStyle/>
          <a:p>
            <a:r>
              <a:rPr lang="fr-FR" dirty="0"/>
              <a:t>Code HTML (avec EJS ‘JavaScript intégré’ ) création de compte restaurant (page </a:t>
            </a:r>
            <a:r>
              <a:rPr lang="fr-FR" dirty="0" err="1"/>
              <a:t>restaurant_applications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2A37A1E-6DF3-428F-BAD0-2CD8BEE35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1" y="1215614"/>
            <a:ext cx="11158302" cy="532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8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E45E35-02FC-44A7-AFC0-00BE6C816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85031"/>
            <a:ext cx="9905998" cy="823007"/>
          </a:xfrm>
        </p:spPr>
        <p:txBody>
          <a:bodyPr>
            <a:normAutofit fontScale="90000"/>
          </a:bodyPr>
          <a:lstStyle/>
          <a:p>
            <a:r>
              <a:rPr lang="fr-FR" dirty="0"/>
              <a:t>Extrait code </a:t>
            </a:r>
            <a:r>
              <a:rPr lang="fr-FR" dirty="0" err="1"/>
              <a:t>css</a:t>
            </a:r>
            <a:r>
              <a:rPr lang="fr-FR" dirty="0"/>
              <a:t> page </a:t>
            </a:r>
            <a:r>
              <a:rPr lang="fr-FR" dirty="0" err="1"/>
              <a:t>restaurant_applications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E646064-1738-48FD-B1C2-A3CE0FA3C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27" y="1430998"/>
            <a:ext cx="5268060" cy="470600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D6EF9D8-D173-411C-878C-013D3A83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492" y="1430998"/>
            <a:ext cx="5029902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19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415AC5-0339-42F7-A41F-3270CD0A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72122"/>
            <a:ext cx="9905998" cy="808615"/>
          </a:xfrm>
        </p:spPr>
        <p:txBody>
          <a:bodyPr>
            <a:normAutofit fontScale="90000"/>
          </a:bodyPr>
          <a:lstStyle/>
          <a:p>
            <a:r>
              <a:rPr lang="fr-FR" dirty="0"/>
              <a:t>Code javascript coté serveur création de compte restaurant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F4B54A1-60E2-4154-B89A-6E042FCBD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980737"/>
            <a:ext cx="8884714" cy="51457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C7BDEBB-C090-4B0F-AF6A-25D9397D6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55" y="1615217"/>
            <a:ext cx="11574490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5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26FA3A-CC05-409E-94AC-3481C29E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DEROULEMENT DE CETTE PRESENTATION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9B5B99-5A7B-4E04-A558-0B6C78271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Présentation du stage</a:t>
            </a:r>
          </a:p>
          <a:p>
            <a:r>
              <a:rPr lang="fr-FR" dirty="0"/>
              <a:t>Présentation du projet Mangez-Chez-Vous</a:t>
            </a:r>
          </a:p>
        </p:txBody>
      </p:sp>
    </p:spTree>
    <p:extLst>
      <p:ext uri="{BB962C8B-B14F-4D97-AF65-F5344CB8AC3E}">
        <p14:creationId xmlns:p14="http://schemas.microsoft.com/office/powerpoint/2010/main" val="75252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2"/>
    </mc:Choice>
    <mc:Fallback xmlns="">
      <p:transition spd="slow" advTm="2432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FE1F8-8ABF-4660-BA2E-7F1478F93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72400"/>
          </a:xfrm>
        </p:spPr>
        <p:txBody>
          <a:bodyPr/>
          <a:lstStyle/>
          <a:p>
            <a:r>
              <a:rPr lang="fr-FR" dirty="0"/>
              <a:t>Le site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8BBB0E9D-7CF2-440F-949D-CAAC67C86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5171" y="1413128"/>
            <a:ext cx="5237162" cy="53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63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74557C-182F-4F9B-972C-2F8D9F6C9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EA9AA9-891F-4C42-9B99-DFF12B004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75012"/>
            <a:ext cx="9905999" cy="4572000"/>
          </a:xfrm>
        </p:spPr>
        <p:txBody>
          <a:bodyPr>
            <a:normAutofit/>
          </a:bodyPr>
          <a:lstStyle/>
          <a:p>
            <a:r>
              <a:rPr lang="fr-FR" dirty="0"/>
              <a:t>Les deux projets que j’ai présenté m’ont permis de voir deux cotés très différents du développement.</a:t>
            </a:r>
          </a:p>
          <a:p>
            <a:r>
              <a:rPr lang="fr-FR" dirty="0"/>
              <a:t>D’une part l’univers du CMS WordPress, qui est une partie plus « automatisée » du développement, mais qui est très importante car a lui seul représente plus de 40% des sites web. Mon stage m’a permis de développer et mettre en ligne un site conçue par moi du début jusqu’à la fin. </a:t>
            </a:r>
          </a:p>
          <a:p>
            <a:r>
              <a:rPr lang="fr-FR" dirty="0"/>
              <a:t>D’autre part, mon projet « fil rouge », m’a permis de retrouver ma passion, malgré les difficultés de chaque jour d’un développeur : faire, défaire, refaire …Mais après le malheur de chaque épreuve, ça vient le bonheur du succès. </a:t>
            </a:r>
          </a:p>
        </p:txBody>
      </p:sp>
    </p:spTree>
    <p:extLst>
      <p:ext uri="{BB962C8B-B14F-4D97-AF65-F5344CB8AC3E}">
        <p14:creationId xmlns:p14="http://schemas.microsoft.com/office/powerpoint/2010/main" val="2083931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00F6E6-063A-4524-9844-65DB567DD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Remerciments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651B9B-BCD0-41A6-929D-7784C21E1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Tout d'abord je tiens à remercier l'équipe de l’ADRAR qui a participé à notre session.</a:t>
            </a:r>
          </a:p>
          <a:p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Merci aussi à mes collègues de session pour tous ces moments que nous avons pu partager. </a:t>
            </a:r>
            <a:endParaRPr lang="fr-FR" sz="18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 remercie à toutes les personnes, amis, famille, qui m’ont soutenu pendant toute la période de la formation, surtout à mon mari qui a toujours cru en moi et m'a aidé à me surpasser.</a:t>
            </a:r>
          </a:p>
          <a:p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Merci à M Bobin et M </a:t>
            </a:r>
            <a:r>
              <a:rPr lang="fr-FR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Maumont</a:t>
            </a:r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m’avoir accepté en stage. </a:t>
            </a:r>
          </a:p>
          <a:p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 tiens à remercier aussi aux membres du jury pour leur présence, pour leur écoute attentive de cette présentation ainsi que pour les remarques qu’ils m’adresseront afin d’améliorer mon travail.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9979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87F34EA-576E-444E-8F55-D9CD295B6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6231" y="344585"/>
            <a:ext cx="4901952" cy="5446615"/>
          </a:xfrm>
        </p:spPr>
      </p:pic>
    </p:spTree>
    <p:extLst>
      <p:ext uri="{BB962C8B-B14F-4D97-AF65-F5344CB8AC3E}">
        <p14:creationId xmlns:p14="http://schemas.microsoft.com/office/powerpoint/2010/main" val="2466177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34F38A-9D8D-467C-B27B-2C8A8272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ASSOCIATION DES PLAISANCIERS DES PORTS DE MARSEILLAN (</a:t>
            </a:r>
            <a:r>
              <a:rPr lang="fr-FR" dirty="0" err="1"/>
              <a:t>appm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95F511-88E4-4F92-BA30-3C7710025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05" y="2314032"/>
            <a:ext cx="4076047" cy="3541714"/>
          </a:xfrm>
        </p:spPr>
        <p:txBody>
          <a:bodyPr/>
          <a:lstStyle/>
          <a:p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Cette association a pour objet la défense des droits des usagers des ports de Marseillan, et la protection de leur cadre de l’environnement auprès de toutes les instances publiques ou privées. </a:t>
            </a:r>
          </a:p>
          <a:p>
            <a:endParaRPr lang="fr-FR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2792EE4-3F37-4454-BDB5-B5B917861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314032"/>
            <a:ext cx="4844816" cy="303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36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4AAA57-0293-4FC1-8FD7-27AC44AE8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fr-FR" dirty="0"/>
              <a:t>Analyse du besoin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A72873-44D5-4775-810D-0D4286F70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99708"/>
            <a:ext cx="9905999" cy="4091493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Communiquer informations de l’association (évènements à venir et activités réalisées) ;</a:t>
            </a:r>
          </a:p>
          <a:p>
            <a:r>
              <a:rPr lang="fr-FR" dirty="0"/>
              <a:t>Avoir une galerie de photos de l’association ;</a:t>
            </a:r>
          </a:p>
          <a:p>
            <a:r>
              <a:rPr lang="fr-FR" dirty="0"/>
              <a:t>Disponibiliser informations de contacts et de localisation de l’association ; </a:t>
            </a:r>
          </a:p>
          <a:p>
            <a:r>
              <a:rPr lang="fr-FR" dirty="0"/>
              <a:t>Avoir en ligne le formulaire d’adhésion à l’APPM ;</a:t>
            </a:r>
          </a:p>
          <a:p>
            <a:r>
              <a:rPr lang="fr-FR" dirty="0"/>
              <a:t>Une rubrique de petites annonces ;</a:t>
            </a:r>
          </a:p>
          <a:p>
            <a:r>
              <a:rPr lang="fr-FR" dirty="0"/>
              <a:t>Avoir des astuces de pêcheur et de marin ;</a:t>
            </a:r>
          </a:p>
          <a:p>
            <a:r>
              <a:rPr lang="fr-FR" dirty="0"/>
              <a:t>Liens externes outilles (Marseillan ville, Marseillan webcam, météo…) ;</a:t>
            </a:r>
          </a:p>
          <a:p>
            <a:r>
              <a:rPr lang="fr-FR" dirty="0"/>
              <a:t>Le site doit avoir la possibilité de s’afficher en anglais ;</a:t>
            </a:r>
          </a:p>
          <a:p>
            <a:r>
              <a:rPr lang="fr-FR" dirty="0"/>
              <a:t>Acheter le nom de domaine et hébergement. </a:t>
            </a:r>
          </a:p>
          <a:p>
            <a:r>
              <a:rPr lang="fr-FR" dirty="0"/>
              <a:t>Site Web facile à utiliser et à entretenir pour la reprise en main par la direction de l’association à la fin du stage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2507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DAE14C-9ACC-4B22-8AF5-51D5AE897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04673"/>
          </a:xfrm>
        </p:spPr>
        <p:txBody>
          <a:bodyPr>
            <a:normAutofit fontScale="90000"/>
          </a:bodyPr>
          <a:lstStyle/>
          <a:p>
            <a:r>
              <a:rPr lang="fr-FR" dirty="0"/>
              <a:t>Le site </a:t>
            </a:r>
            <a:r>
              <a:rPr lang="fr-FR" sz="1800" u="sng" dirty="0">
                <a:solidFill>
                  <a:srgbClr val="CC99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https://appm-marseillan.fr/</a:t>
            </a:r>
            <a:b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0D5678F3-33A3-44C5-8118-FA6B80F72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1195" y="1581374"/>
            <a:ext cx="9646434" cy="443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74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081204-0258-4D28-8669-BECD37C69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MANGEZ-CHEZ-VOUS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9A3DE0-5A94-4033-AF05-FF92BA699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 dirty="0"/>
              <a:t>Présentation du projet</a:t>
            </a:r>
          </a:p>
          <a:p>
            <a:r>
              <a:rPr lang="fr-FR" sz="18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onsiste à concevoir une application de livraison de repas.</a:t>
            </a:r>
          </a:p>
          <a:p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 commandes sont réalisées via le site web de Mangez-Chez-Vous auprès des restaurants partenaires et sont livrées par un de ses livreurs.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9489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379077-2925-4006-9F0C-C7BB0C18D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du besoin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013C59-B4F2-44DD-8A5B-A1A5CC425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site doit contenir un espace restaurateur partenaire, un espace client, un espace livreur et un espace administrateur.</a:t>
            </a: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 y aura des formulaires mis en place qui permettront aux restaurateurs de demander à devenir partenaires. Et, le même pour des internautes qui veulent devenir livreurs de Manger-Chez-Vous.</a:t>
            </a: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formulaire pour les restaurants doit avoir les champs : nom du restaurant, nom du propriétaire, l’adresse du restaurant, et les contacts téléphone et email aussi qu’un champ qu’affiche les agences de Mangez-Chez-Vous (le restaurateur doit choisir une).</a:t>
            </a: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formulaire pour les livreurs doit avoir les champs : nom, prénom téléphone et email aussi qu’un champ qu’affiche les agences de Mangez-Chez-Vous (le livreur doit choisir une).</a:t>
            </a:r>
          </a:p>
          <a:p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 données des formulaires doivent être sauvegardées pour que l'administrateur de l'agence choisie puisse les consulter.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6458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D0C173-875B-473A-ACA3-3DF7EF4BA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731520"/>
            <a:ext cx="9905999" cy="5325035"/>
          </a:xfrm>
        </p:spPr>
        <p:txBody>
          <a:bodyPr>
            <a:normAutofit/>
          </a:bodyPr>
          <a:lstStyle/>
          <a:p>
            <a:r>
              <a:rPr lang="fr-FR" dirty="0"/>
              <a:t>L’administrateur</a:t>
            </a:r>
          </a:p>
          <a:p>
            <a:r>
              <a:rPr lang="fr-FR" dirty="0"/>
              <a:t>L’internaute</a:t>
            </a:r>
          </a:p>
          <a:p>
            <a:r>
              <a:rPr lang="fr-FR" dirty="0"/>
              <a:t>Le client </a:t>
            </a:r>
          </a:p>
          <a:p>
            <a:r>
              <a:rPr lang="fr-FR" dirty="0"/>
              <a:t>Le livreur</a:t>
            </a:r>
          </a:p>
          <a:p>
            <a:r>
              <a:rPr lang="fr-FR" dirty="0"/>
              <a:t>Le restaurateur partenaire</a:t>
            </a:r>
          </a:p>
          <a:p>
            <a:r>
              <a:rPr lang="fr-F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 produits proposés par les restaurants doivent être disposées par catégorie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46077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4104</TotalTime>
  <Words>759</Words>
  <Application>Microsoft Office PowerPoint</Application>
  <PresentationFormat>Grand écran</PresentationFormat>
  <Paragraphs>70</Paragraphs>
  <Slides>33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7" baseType="lpstr">
      <vt:lpstr>Arial</vt:lpstr>
      <vt:lpstr>Calibri</vt:lpstr>
      <vt:lpstr>Tw Cen MT</vt:lpstr>
      <vt:lpstr>Circuit</vt:lpstr>
      <vt:lpstr>PRÉSENTATION AU TITRE DE DÉVELOPPEUR web et web mobile</vt:lpstr>
      <vt:lpstr>Présentation</vt:lpstr>
      <vt:lpstr>DEROULEMENT DE CETTE PRESENTATION</vt:lpstr>
      <vt:lpstr>ASSOCIATION DES PLAISANCIERS DES PORTS DE MARSEILLAN (appm)</vt:lpstr>
      <vt:lpstr>Analyse du besoin</vt:lpstr>
      <vt:lpstr>Le site https://appm-marseillan.fr/ </vt:lpstr>
      <vt:lpstr>APPLICATION MANGEZ-CHEZ-VOUS</vt:lpstr>
      <vt:lpstr>Analyse du besoin </vt:lpstr>
      <vt:lpstr>Présentation PowerPoint</vt:lpstr>
      <vt:lpstr>Diagramme de cas d’utilisation (use case)</vt:lpstr>
      <vt:lpstr>DIAGRAMME D’ACTIVITE du cas d’utilisation connexion</vt:lpstr>
      <vt:lpstr>DIAGRAMME D’ACTIVITE du cas d’utilisation créer compte restaurant</vt:lpstr>
      <vt:lpstr>DIAGRAMME DE SEQUENCE de connexion</vt:lpstr>
      <vt:lpstr>DIAGRAMME DE SEQUENCE de créer compte restaurant</vt:lpstr>
      <vt:lpstr>Rendu page connexion</vt:lpstr>
      <vt:lpstr>Rendu page création compte restaurant</vt:lpstr>
      <vt:lpstr>MODÈLE CONCEPTUEL DES DONNÉES (mcd)</vt:lpstr>
      <vt:lpstr>MODELE LOGIQUE DE DONNÉES (MLD)</vt:lpstr>
      <vt:lpstr>BDD</vt:lpstr>
      <vt:lpstr>Code sql de création de Table</vt:lpstr>
      <vt:lpstr>Code sql de création de Table d’association </vt:lpstr>
      <vt:lpstr>Code html connexion</vt:lpstr>
      <vt:lpstr>Extrait code css connexion</vt:lpstr>
      <vt:lpstr>Code javascript coté client connexion</vt:lpstr>
      <vt:lpstr>Code javascript coté serveur connexion</vt:lpstr>
      <vt:lpstr>Connexion magasin</vt:lpstr>
      <vt:lpstr>Code HTML (avec EJS ‘JavaScript intégré’ ) création de compte restaurant (page restaurant_applications</vt:lpstr>
      <vt:lpstr>Extrait code css page restaurant_applications</vt:lpstr>
      <vt:lpstr>Code javascript coté serveur création de compte restaurant</vt:lpstr>
      <vt:lpstr>Le site</vt:lpstr>
      <vt:lpstr>Conclusion</vt:lpstr>
      <vt:lpstr>Remerciments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AU TITRE DE DÉVELOPPEUR web et web mobile</dc:title>
  <dc:creator>Ivânia Pires</dc:creator>
  <cp:lastModifiedBy>Ivânia Pires</cp:lastModifiedBy>
  <cp:revision>9</cp:revision>
  <dcterms:created xsi:type="dcterms:W3CDTF">2022-01-28T11:04:52Z</dcterms:created>
  <dcterms:modified xsi:type="dcterms:W3CDTF">2022-03-10T21:14:50Z</dcterms:modified>
</cp:coreProperties>
</file>